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2" r:id="rId3"/>
    <p:sldId id="264" r:id="rId4"/>
    <p:sldId id="257" r:id="rId5"/>
    <p:sldId id="263" r:id="rId6"/>
    <p:sldId id="266" r:id="rId7"/>
    <p:sldId id="261" r:id="rId8"/>
    <p:sldId id="276" r:id="rId9"/>
    <p:sldId id="265" r:id="rId10"/>
    <p:sldId id="260" r:id="rId11"/>
    <p:sldId id="271" r:id="rId12"/>
    <p:sldId id="272" r:id="rId13"/>
    <p:sldId id="277" r:id="rId14"/>
    <p:sldId id="273" r:id="rId15"/>
    <p:sldId id="274" r:id="rId16"/>
    <p:sldId id="267" r:id="rId17"/>
    <p:sldId id="269" r:id="rId18"/>
    <p:sldId id="27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9976" autoAdjust="0"/>
  </p:normalViewPr>
  <p:slideViewPr>
    <p:cSldViewPr snapToGrid="0">
      <p:cViewPr varScale="1">
        <p:scale>
          <a:sx n="77" d="100"/>
          <a:sy n="77" d="100"/>
        </p:scale>
        <p:origin x="118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tif>
</file>

<file path=ppt/media/image3.pn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41287B-6F11-4922-9800-D574B404C599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461F6-A7C9-44CD-BE51-42966ECD89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33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Neuroimaging pioneer. Psychiatrist neuroscientist physicist. 347k citations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461F6-A7C9-44CD-BE51-42966ECD89F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41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Neuroimaging pioneer. Psychiatrist neuroscientist physicist. 347k citations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461F6-A7C9-44CD-BE51-42966ECD89F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029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DiverdaSansCom-Regular"/>
              </a:rPr>
              <a:t>The figure details a neuronal architecture that optimizes the conditional expectations of</a:t>
            </a:r>
          </a:p>
          <a:p>
            <a:pPr algn="l"/>
            <a:r>
              <a:rPr lang="en-US" sz="1800" b="0" i="0" u="none" strike="noStrike" baseline="0" dirty="0">
                <a:latin typeface="DiverdaSansCom-Regular"/>
              </a:rPr>
              <a:t>causes in hierarchical models of sensory input. It shows the putative cells of origin of forward</a:t>
            </a:r>
          </a:p>
          <a:p>
            <a:pPr algn="l"/>
            <a:r>
              <a:rPr lang="en-US" sz="1800" b="0" i="0" u="none" strike="noStrike" baseline="0" dirty="0">
                <a:latin typeface="DiverdaSansCom-Regular"/>
              </a:rPr>
              <a:t>driving connections that convey prediction error (grey arrows) from a lower area (for</a:t>
            </a:r>
          </a:p>
          <a:p>
            <a:pPr algn="l"/>
            <a:r>
              <a:rPr lang="en-US" sz="1800" b="0" i="0" u="none" strike="noStrike" baseline="0" dirty="0">
                <a:latin typeface="DiverdaSansCom-Regular"/>
              </a:rPr>
              <a:t>example, the lateral geniculate nucleus) to a higher area (for example, V1), and nonlinear</a:t>
            </a:r>
          </a:p>
          <a:p>
            <a:pPr algn="l"/>
            <a:r>
              <a:rPr lang="en-US" sz="1800" b="0" i="0" u="none" strike="noStrike" baseline="0" dirty="0">
                <a:latin typeface="DiverdaSansCom-Regular"/>
              </a:rPr>
              <a:t>backward connections (black arrows) that construct predictions41. These predictions try to</a:t>
            </a:r>
          </a:p>
          <a:p>
            <a:pPr algn="l"/>
            <a:r>
              <a:rPr lang="en-US" sz="1800" b="0" i="0" u="none" strike="noStrike" baseline="0" dirty="0">
                <a:latin typeface="DiverdaSansCom-Regular"/>
              </a:rPr>
              <a:t>explain away prediction error in lower levels.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461F6-A7C9-44CD-BE51-42966ECD89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69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Each element of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s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and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took either a 1 (ON) or a 0 (OFF) state. The left stimuli group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1,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P4C4E59"/>
              </a:rPr>
              <a:t>. . .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16) in Fig. </a:t>
            </a:r>
            <a:r>
              <a:rPr lang="en-US" sz="1800" b="0" i="0" u="none" strike="noStrike" baseline="0" dirty="0">
                <a:solidFill>
                  <a:srgbClr val="0066CD"/>
                </a:solidFill>
                <a:latin typeface="AdvOTdd63dae3"/>
              </a:rPr>
              <a:t>1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a (left) took the value of source 1 with a 75% probability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or the value of source 2 with a 25% probability. In contrast,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right group (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17,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P4C4E59"/>
              </a:rPr>
              <a:t>. . .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32) took the value of source 1 or 2 with a 25%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75% probability, respectively. Analogous to the cocktail party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effect</a:t>
            </a:r>
            <a:r>
              <a:rPr lang="en-US" sz="1800" b="0" i="0" u="none" strike="noStrike" baseline="0" dirty="0">
                <a:solidFill>
                  <a:srgbClr val="0066CD"/>
                </a:solidFill>
                <a:latin typeface="AdvOTdd63dae3"/>
              </a:rPr>
              <a:t>27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,</a:t>
            </a:r>
            <a:r>
              <a:rPr lang="en-US" sz="1800" b="0" i="0" u="none" strike="noStrike" baseline="0" dirty="0">
                <a:solidFill>
                  <a:srgbClr val="0066CD"/>
                </a:solidFill>
                <a:latin typeface="AdvOTdd63dae3"/>
              </a:rPr>
              <a:t>28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, this setup is formally homologous to the task of distinguishing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the voices of speakers 1 (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1) and 2 (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2)</a:t>
            </a:r>
          </a:p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dvOTdd63dae3"/>
            </a:endParaRP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The cerebral cortex was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removed from 19-day-old embryos (E19) and dissociated into single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cells by treatment with 2.5% trypsin (Life Technologies, Carlsbad, CA,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USA) at 37 °C for 20min, followed by mechanical pipetting. Half a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million dissociated cortical cells (a mixture of neurons and glial cells)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were seeded on the </a:t>
            </a:r>
            <a:r>
              <a:rPr lang="en-US" sz="1800" b="0" i="0" u="none" strike="noStrike" baseline="0" dirty="0" err="1">
                <a:latin typeface="AdvOTdd63dae3"/>
              </a:rPr>
              <a:t>centre</a:t>
            </a:r>
            <a:r>
              <a:rPr lang="en-US" sz="1800" b="0" i="0" u="none" strike="noStrike" baseline="0" dirty="0">
                <a:latin typeface="AdvOTdd63dae3"/>
              </a:rPr>
              <a:t> of MEA dishes, where the surface of MEA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was previously coated with polyethyleneimine (Sigma</a:t>
            </a:r>
            <a:r>
              <a:rPr lang="en-US" sz="1800" b="0" i="0" u="none" strike="noStrike" baseline="0" dirty="0">
                <a:latin typeface="AdvOT8608a8d1+20"/>
              </a:rPr>
              <a:t>‒</a:t>
            </a:r>
            <a:r>
              <a:rPr lang="en-US" sz="1800" b="0" i="0" u="none" strike="noStrike" baseline="0" dirty="0">
                <a:latin typeface="AdvOTdd63dae3"/>
              </a:rPr>
              <a:t>Aldrich, St.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Louis, MO, USA) overnight. These cells were cultured in the CO2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incubator. Culture medium comprised Neurobasal Medium (Life</a:t>
            </a:r>
          </a:p>
          <a:p>
            <a:pPr algn="l"/>
            <a:r>
              <a:rPr lang="fr-FR" sz="1800" b="0" i="0" u="none" strike="noStrike" baseline="0" dirty="0">
                <a:latin typeface="AdvOTdd63dae3"/>
              </a:rPr>
              <a:t>Technologies) </a:t>
            </a:r>
            <a:r>
              <a:rPr lang="fr-FR" sz="1800" b="0" i="0" u="none" strike="noStrike" baseline="0" dirty="0" err="1">
                <a:latin typeface="AdvOTdd63dae3"/>
              </a:rPr>
              <a:t>containing</a:t>
            </a:r>
            <a:r>
              <a:rPr lang="fr-FR" sz="1800" b="0" i="0" u="none" strike="noStrike" baseline="0" dirty="0">
                <a:latin typeface="AdvOTdd63dae3"/>
              </a:rPr>
              <a:t> 2% B27 </a:t>
            </a:r>
            <a:r>
              <a:rPr lang="fr-FR" sz="1800" b="0" i="0" u="none" strike="noStrike" baseline="0" dirty="0" err="1">
                <a:latin typeface="AdvOTdd63dae3"/>
              </a:rPr>
              <a:t>Supplement</a:t>
            </a:r>
            <a:r>
              <a:rPr lang="fr-FR" sz="1800" b="0" i="0" u="none" strike="noStrike" baseline="0" dirty="0">
                <a:latin typeface="AdvOTdd63dae3"/>
              </a:rPr>
              <a:t> (Life Technologies),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2mM </a:t>
            </a:r>
            <a:r>
              <a:rPr lang="en-US" sz="1800" b="0" i="0" u="none" strike="noStrike" baseline="0" dirty="0" err="1">
                <a:latin typeface="AdvOTdd63dae3"/>
              </a:rPr>
              <a:t>GlutaMAX</a:t>
            </a:r>
            <a:r>
              <a:rPr lang="en-US" sz="1800" b="0" i="0" u="none" strike="noStrike" baseline="0" dirty="0">
                <a:latin typeface="AdvOTdd63dae3"/>
              </a:rPr>
              <a:t> (Life Technologies), and 5</a:t>
            </a:r>
            <a:r>
              <a:rPr lang="en-US" sz="1800" b="0" i="0" u="none" strike="noStrike" baseline="0" dirty="0">
                <a:latin typeface="AdvOTdd63dae3+20"/>
              </a:rPr>
              <a:t>–</a:t>
            </a:r>
            <a:r>
              <a:rPr lang="en-US" sz="1800" b="0" i="0" u="none" strike="noStrike" baseline="0" dirty="0">
                <a:latin typeface="AdvOTdd63dae3"/>
              </a:rPr>
              <a:t>40 U/mL penicillin/streptomycin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(Life Technologies). Half of the culture medium was changed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once every second or third day. These cultures were recorded during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the age of 18</a:t>
            </a:r>
            <a:r>
              <a:rPr lang="en-US" sz="1800" b="0" i="0" u="none" strike="noStrike" baseline="0" dirty="0">
                <a:latin typeface="AdvOTdd63dae3+20"/>
              </a:rPr>
              <a:t>–</a:t>
            </a:r>
            <a:r>
              <a:rPr lang="en-US" sz="1800" b="0" i="0" u="none" strike="noStrike" baseline="0" dirty="0">
                <a:latin typeface="AdvOTdd63dae3"/>
              </a:rPr>
              <a:t>83 days in vitro. During this stage, the spontaneous </a:t>
            </a:r>
            <a:r>
              <a:rPr lang="en-US" sz="1800" b="0" i="0" u="none" strike="noStrike" baseline="0" dirty="0">
                <a:latin typeface="AdvOTdd63dae3+fb"/>
              </a:rPr>
              <a:t>fi</a:t>
            </a:r>
            <a:r>
              <a:rPr lang="en-US" sz="1800" b="0" i="0" u="none" strike="noStrike" baseline="0" dirty="0">
                <a:latin typeface="AdvOTdd63dae3"/>
              </a:rPr>
              <a:t>ring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patterns of the neurons had reached a developmentally stable</a:t>
            </a:r>
          </a:p>
          <a:p>
            <a:pPr algn="l"/>
            <a:r>
              <a:rPr lang="en-US" sz="1800" b="0" i="0" u="none" strike="noStrike" baseline="0" dirty="0">
                <a:latin typeface="AdvOTdd63dae3"/>
              </a:rPr>
              <a:t>period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461F6-A7C9-44CD-BE51-42966ECD89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991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Each element of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s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and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took either a 1 (ON) or a 0 (OFF) state. The left stimuli group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(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1,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P4C4E59"/>
              </a:rPr>
              <a:t>. . .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16) in Fig. </a:t>
            </a:r>
            <a:r>
              <a:rPr lang="en-US" sz="1800" b="0" i="0" u="none" strike="noStrike" baseline="0" dirty="0">
                <a:solidFill>
                  <a:srgbClr val="0066CD"/>
                </a:solidFill>
                <a:latin typeface="AdvOTdd63dae3"/>
              </a:rPr>
              <a:t>1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a (left) took the value of source 1 with a 75% probability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or the value of source 2 with a 25% probability. In contrast, the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right group (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17,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P4C4E59"/>
              </a:rPr>
              <a:t>. . .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,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o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32) took the value of source 1 or 2 with a 25% or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75% probability, respectively. Analogous to the cocktail party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effect</a:t>
            </a:r>
            <a:r>
              <a:rPr lang="en-US" sz="1800" b="0" i="0" u="none" strike="noStrike" baseline="0" dirty="0">
                <a:solidFill>
                  <a:srgbClr val="0066CD"/>
                </a:solidFill>
                <a:latin typeface="AdvOTdd63dae3"/>
              </a:rPr>
              <a:t>27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,</a:t>
            </a:r>
            <a:r>
              <a:rPr lang="en-US" sz="1800" b="0" i="0" u="none" strike="noStrike" baseline="0" dirty="0">
                <a:solidFill>
                  <a:srgbClr val="0066CD"/>
                </a:solidFill>
                <a:latin typeface="AdvOTdd63dae3"/>
              </a:rPr>
              <a:t>28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, this setup is formally homologous to the task of distinguishing</a:t>
            </a:r>
          </a:p>
          <a:p>
            <a:pPr algn="l"/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the voices of speakers 1 (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1) and 2 (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cc1f6510.I"/>
              </a:rPr>
              <a:t>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dvOTdd63dae3"/>
              </a:rPr>
              <a:t>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461F6-A7C9-44CD-BE51-42966ECD89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249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Lex </a:t>
            </a:r>
            <a:r>
              <a:rPr lang="en-US" dirty="0" err="1"/>
              <a:t>Fridman</a:t>
            </a:r>
            <a:r>
              <a:rPr lang="en-US" dirty="0"/>
              <a:t> #99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461F6-A7C9-44CD-BE51-42966ECD89F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574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B637A-6CE7-90E8-B32A-5259CC3951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657907-89A0-133C-0CC9-652677C86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EA908-55ED-6031-24E3-C3692C642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D6C19C-091B-2345-99BD-FBB5D71AA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D5E6E-3D21-78BF-7CA8-A68FC056E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505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CECFC-89B2-0C66-D854-208393561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C92D01-83CA-BAF7-C962-09E814B16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F6E604-A467-5A75-AAAC-847C17CBC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72349-933D-4CCF-94CE-370A4D02C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10406-6F31-C695-6503-FB6103C4B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90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E03325-4FE7-2857-044A-A16654EB1F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141DD3-208A-AF2F-4AAE-9DD2CFB9E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344B0-145F-B16D-A99B-5049DEC8C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97D71-1EA9-D403-9F53-E9DF81D3B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4A93D-7848-06C5-1F75-A4C12D72F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26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12B29-F785-A03F-1FEF-55D05AF2E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87A46-0BF9-B543-8C8B-55F27F900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C133B7-7396-AAF8-1210-B4075C8BC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F3106-FF51-344E-434D-F49747BB1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62B3B-7F40-4A6B-0516-04A581CA3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6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1E598-19A6-E98F-116F-21FDB67DC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7B6051-7AEA-0DD1-C863-B402141BD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063BE-09A3-6E2C-CDF2-8B1158A3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96631-47C1-9A61-B782-4200BD50A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05BA74-AEE4-5EE4-48C8-F1E9BEDBC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15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90C28-AAC6-410B-8977-6AB890CA6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459BD-E940-99D8-1126-74BD82DB50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96DEB9-F098-F004-D5B9-9BA8108724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616CF-A41E-9ADD-52DE-CFF27B759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22E2F-0337-EACF-B53E-3E74AB599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125195-C433-4BE5-E46E-94EB2825E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177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F7865-DA11-E775-F237-E239A35CD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931C6-9AF1-3163-9130-73125C31D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14B2C0-0D79-E77F-76BC-46F68FE916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6E43F2-FDBF-DC22-78C1-925C8C5A34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BF48EE-0C10-2642-56EB-8FC759F425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57B7E2-6981-7F6A-23BB-5DBB86D02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A79D38-3889-5EFC-75FC-3ECC46A38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6E608A-929A-1072-E8F0-163656FE8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2076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A5995-A391-C32B-569E-36FD9C3BD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15B97B-A7A9-A3B8-F29B-B8908C5B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F7D0A5-0CAF-1671-92DE-9B78C9A1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1DC18-9474-87BC-11CE-FA5C474C5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41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9AFE25-B6C6-7578-2681-34E11B313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1B1D6F-8B8C-7AC0-1110-E64BE7846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3EDCA-95BA-CC71-B1E5-9A11DA820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903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9DB14-9168-C2A8-F234-63CE674FF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0BA00-2259-1AC6-154F-0AA59D272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BE7FF7-36BB-3250-E50C-46ECF9202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665DE-92A2-9C74-FA79-311F271F9A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5359AC-BA18-81FE-12FA-EADE7AF43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35D57-97DB-30F0-4AC0-3915C0A98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0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45590-8E7B-A0E4-2467-7E0E12A4D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CE15FE-920B-701A-B261-AB006B614F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DABC64-564D-FC17-EC06-D863D1DF7D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61CC3-F6DB-6BA4-F2CE-F683CDF55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7D3F14-83C3-B7A7-FAD3-65EC5EB18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B2A214-367F-C04F-52F1-2A7530A0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19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5FFAD-27BD-9697-30CB-950CD1248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CC425-C8D8-43CC-02FB-5848D8753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34E35-369B-BF77-2E5A-6E5207C31E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11B8A5-06CC-4117-B47C-AE4C4D0D4FA3}" type="datetimeFigureOut">
              <a:rPr lang="en-US" smtClean="0"/>
              <a:t>5/29/2024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4C279-BF05-5882-A27A-7F9B51F6DC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13118-5261-0454-E15E-73BD9EDBE5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50308F-93A4-4FCB-BEF4-C5D2F1A9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445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74689-5E8A-C57F-519C-D37E37631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696" y="1041400"/>
            <a:ext cx="10198608" cy="23876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Bahnschrift" panose="020B0502040204020203" pitchFamily="34" charset="0"/>
              </a:rPr>
              <a:t>Experimental validation of the free-energy</a:t>
            </a:r>
            <a:br>
              <a:rPr lang="en-US" sz="4000" dirty="0">
                <a:latin typeface="Bahnschrift" panose="020B0502040204020203" pitchFamily="34" charset="0"/>
              </a:rPr>
            </a:br>
            <a:r>
              <a:rPr lang="en-US" sz="4000" dirty="0">
                <a:latin typeface="Bahnschrift" panose="020B0502040204020203" pitchFamily="34" charset="0"/>
              </a:rPr>
              <a:t>principle with in vitro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A725CA-BF91-2DC0-5C0E-4388CEEEBE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" panose="020B0502040204020203" pitchFamily="34" charset="0"/>
              </a:rPr>
              <a:t>Isomura, Kotani, Jimbo &amp; Friston</a:t>
            </a:r>
          </a:p>
          <a:p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Bahnschrift" panose="020B0502040204020203" pitchFamily="34" charset="0"/>
              </a:rPr>
              <a:t>Nature Communications 2023</a:t>
            </a:r>
          </a:p>
        </p:txBody>
      </p:sp>
    </p:spTree>
    <p:extLst>
      <p:ext uri="{BB962C8B-B14F-4D97-AF65-F5344CB8AC3E}">
        <p14:creationId xmlns:p14="http://schemas.microsoft.com/office/powerpoint/2010/main" val="748753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Isomura et al. (2023)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Attempts to validate the FEP in vitro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Cultured “neuronal network”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Partially Observable Markov Decision Process (POMDP)</a:t>
            </a:r>
          </a:p>
        </p:txBody>
      </p:sp>
    </p:spTree>
    <p:extLst>
      <p:ext uri="{BB962C8B-B14F-4D97-AF65-F5344CB8AC3E}">
        <p14:creationId xmlns:p14="http://schemas.microsoft.com/office/powerpoint/2010/main" val="3254727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Isomura et al. (2023)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Attempts to validate the FEP in vitro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Cultured “neuronal network”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Will it act like a variational Bayes model?</a:t>
            </a:r>
          </a:p>
        </p:txBody>
      </p:sp>
    </p:spTree>
    <p:extLst>
      <p:ext uri="{BB962C8B-B14F-4D97-AF65-F5344CB8AC3E}">
        <p14:creationId xmlns:p14="http://schemas.microsoft.com/office/powerpoint/2010/main" val="4270587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56CEAA18-958D-B154-6C3F-6104246AF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508" y="984238"/>
            <a:ext cx="11246984" cy="488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5218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CEAA18-958D-B154-6C3F-6104246AF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8857" y="598524"/>
            <a:ext cx="10354285" cy="566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075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6CEAA18-958D-B154-6C3F-6104246AF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838" y="984238"/>
            <a:ext cx="10284324" cy="488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94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6CEAA18-958D-B154-6C3F-6104246AF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3838" y="984238"/>
            <a:ext cx="10284324" cy="488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129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Discuss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What is the value in a grand unified theory of the brain?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For neuroscience?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For psychology?</a:t>
            </a:r>
          </a:p>
          <a:p>
            <a:r>
              <a:rPr lang="en-US" dirty="0">
                <a:latin typeface="Bahnschrift" panose="020B0502040204020203" pitchFamily="34" charset="0"/>
              </a:rPr>
              <a:t>FEP counterexamples?</a:t>
            </a:r>
          </a:p>
          <a:p>
            <a:endParaRPr lang="en-US" dirty="0">
              <a:latin typeface="Bahnschrift" panose="020B0502040204020203" pitchFamily="34" charset="0"/>
            </a:endParaRP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DE04F49-235D-135D-EFFB-BD5D23E76B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3569898"/>
              </p:ext>
            </p:extLst>
          </p:nvPr>
        </p:nvGraphicFramePr>
        <p:xfrm>
          <a:off x="5508841" y="2350384"/>
          <a:ext cx="5188385" cy="39170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600803" imgH="1208636" progId="">
                  <p:embed/>
                </p:oleObj>
              </mc:Choice>
              <mc:Fallback>
                <p:oleObj r:id="rId2" imgW="1600803" imgH="1208636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508841" y="2350384"/>
                        <a:ext cx="5188385" cy="39170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17F21919-71B9-7894-F568-1F57F4A00705}"/>
              </a:ext>
            </a:extLst>
          </p:cNvPr>
          <p:cNvSpPr txBox="1">
            <a:spLocks/>
          </p:cNvSpPr>
          <p:nvPr/>
        </p:nvSpPr>
        <p:spPr>
          <a:xfrm>
            <a:off x="7844352" y="6047354"/>
            <a:ext cx="2978134" cy="654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Carhart-Harris et al. (2023)</a:t>
            </a:r>
          </a:p>
        </p:txBody>
      </p:sp>
    </p:spTree>
    <p:extLst>
      <p:ext uri="{BB962C8B-B14F-4D97-AF65-F5344CB8AC3E}">
        <p14:creationId xmlns:p14="http://schemas.microsoft.com/office/powerpoint/2010/main" val="421584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quirrel with fluffy tail&#10;&#10;Description automatically generated">
            <a:extLst>
              <a:ext uri="{FF2B5EF4-FFF2-40B4-BE49-F238E27FC236}">
                <a16:creationId xmlns:a16="http://schemas.microsoft.com/office/drawing/2014/main" id="{9D89A490-57EB-EE66-4DC2-7960DA41BA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390" y="2041416"/>
            <a:ext cx="7621736" cy="50811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Discuss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41687"/>
          </a:xfrm>
        </p:spPr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Where is the upper bound on what a brain predicts?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Is it limited by perception?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Compute? 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Action?</a:t>
            </a:r>
          </a:p>
          <a:p>
            <a:pPr lvl="1"/>
            <a:endParaRPr lang="en-US" dirty="0">
              <a:latin typeface="Bahnschrift" panose="020B0502040204020203" pitchFamily="34" charset="0"/>
            </a:endParaRPr>
          </a:p>
          <a:p>
            <a:endParaRPr lang="en-US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21218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Free Energy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“Beautiful. Undeniably true. But tells you absolutely nothing about…the actual phenotype.” –Karl Friston</a:t>
            </a:r>
          </a:p>
        </p:txBody>
      </p:sp>
    </p:spTree>
    <p:extLst>
      <p:ext uri="{BB962C8B-B14F-4D97-AF65-F5344CB8AC3E}">
        <p14:creationId xmlns:p14="http://schemas.microsoft.com/office/powerpoint/2010/main" val="247231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Free Energy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13008" cy="4351338"/>
          </a:xfrm>
        </p:spPr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Karl Friston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Statistical parametric maps in functional imaging: a general linear approach (1994)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Dynamic Causal Modeling (2003)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The free-energy principle: a unified brain theory? (2010)</a:t>
            </a:r>
          </a:p>
        </p:txBody>
      </p:sp>
    </p:spTree>
    <p:extLst>
      <p:ext uri="{BB962C8B-B14F-4D97-AF65-F5344CB8AC3E}">
        <p14:creationId xmlns:p14="http://schemas.microsoft.com/office/powerpoint/2010/main" val="2049084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Free Energy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13008" cy="4351338"/>
          </a:xfrm>
        </p:spPr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Karl Friston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Statistical parametric maps in functional imaging: a general linear approach (1994)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Dynamic Causal Modeling (2003)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The free-energy principle: a unified brain theory? (2010)</a:t>
            </a:r>
          </a:p>
        </p:txBody>
      </p:sp>
    </p:spTree>
    <p:extLst>
      <p:ext uri="{BB962C8B-B14F-4D97-AF65-F5344CB8AC3E}">
        <p14:creationId xmlns:p14="http://schemas.microsoft.com/office/powerpoint/2010/main" val="3761204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Free Energy Principle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“Surprise” = Free Energy</a:t>
            </a:r>
          </a:p>
          <a:p>
            <a:r>
              <a:rPr lang="en-US" dirty="0">
                <a:latin typeface="Bahnschrift" panose="020B0502040204020203" pitchFamily="34" charset="0"/>
              </a:rPr>
              <a:t>“Belief” = Free energy minimization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Isomura (2023) asserts that belief is encoded in synaptic strength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Attempts empirical validation of the FEP. </a:t>
            </a:r>
          </a:p>
        </p:txBody>
      </p:sp>
    </p:spTree>
    <p:extLst>
      <p:ext uri="{BB962C8B-B14F-4D97-AF65-F5344CB8AC3E}">
        <p14:creationId xmlns:p14="http://schemas.microsoft.com/office/powerpoint/2010/main" val="2011825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mathematical model&#10;&#10;Description automatically generated">
            <a:extLst>
              <a:ext uri="{FF2B5EF4-FFF2-40B4-BE49-F238E27FC236}">
                <a16:creationId xmlns:a16="http://schemas.microsoft.com/office/drawing/2014/main" id="{3A3F493C-445E-16BD-DF44-12A907E87B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162" y="1253331"/>
            <a:ext cx="7071676" cy="4351338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FFC00A2-5C47-8F47-3ED5-305C44629303}"/>
              </a:ext>
            </a:extLst>
          </p:cNvPr>
          <p:cNvSpPr txBox="1">
            <a:spLocks/>
          </p:cNvSpPr>
          <p:nvPr/>
        </p:nvSpPr>
        <p:spPr>
          <a:xfrm>
            <a:off x="8129016" y="5604669"/>
            <a:ext cx="1502822" cy="654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Friston (2010)</a:t>
            </a:r>
          </a:p>
        </p:txBody>
      </p:sp>
    </p:spTree>
    <p:extLst>
      <p:ext uri="{BB962C8B-B14F-4D97-AF65-F5344CB8AC3E}">
        <p14:creationId xmlns:p14="http://schemas.microsoft.com/office/powerpoint/2010/main" val="3411027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3F493C-445E-16BD-DF44-12A907E87B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63050" y="1317561"/>
            <a:ext cx="7065899" cy="4222877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C37C04A-23FB-64C0-8E40-91068BA14AD1}"/>
              </a:ext>
            </a:extLst>
          </p:cNvPr>
          <p:cNvSpPr txBox="1">
            <a:spLocks/>
          </p:cNvSpPr>
          <p:nvPr/>
        </p:nvSpPr>
        <p:spPr>
          <a:xfrm>
            <a:off x="8129016" y="5604669"/>
            <a:ext cx="1502822" cy="654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Friston (2010)</a:t>
            </a:r>
          </a:p>
        </p:txBody>
      </p:sp>
    </p:spTree>
    <p:extLst>
      <p:ext uri="{BB962C8B-B14F-4D97-AF65-F5344CB8AC3E}">
        <p14:creationId xmlns:p14="http://schemas.microsoft.com/office/powerpoint/2010/main" val="5245459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FEP: a unified brain theory? (2010)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95688" cy="4351338"/>
          </a:xfrm>
        </p:spPr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Recognition is a probabilistic representation of what </a:t>
            </a:r>
            <a:r>
              <a:rPr lang="en-US" i="1" dirty="0">
                <a:latin typeface="Bahnschrift" panose="020B0502040204020203" pitchFamily="34" charset="0"/>
              </a:rPr>
              <a:t>caused</a:t>
            </a:r>
            <a:r>
              <a:rPr lang="en-US" dirty="0">
                <a:latin typeface="Bahnschrift" panose="020B0502040204020203" pitchFamily="34" charset="0"/>
              </a:rPr>
              <a:t> a particular sensation.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Predictions about the environment can be encoded as neuronal activity &amp; connection strengths</a:t>
            </a:r>
          </a:p>
        </p:txBody>
      </p:sp>
    </p:spTree>
    <p:extLst>
      <p:ext uri="{BB962C8B-B14F-4D97-AF65-F5344CB8AC3E}">
        <p14:creationId xmlns:p14="http://schemas.microsoft.com/office/powerpoint/2010/main" val="24184476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FEP: a unified brain theory? (2010)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95688" cy="4351338"/>
          </a:xfrm>
        </p:spPr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Minimizing surprisal by perceiving what is expected: think poking around in the dark (find quote)</a:t>
            </a:r>
          </a:p>
        </p:txBody>
      </p:sp>
    </p:spTree>
    <p:extLst>
      <p:ext uri="{BB962C8B-B14F-4D97-AF65-F5344CB8AC3E}">
        <p14:creationId xmlns:p14="http://schemas.microsoft.com/office/powerpoint/2010/main" val="229578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50B83-9A92-9E9F-3E8D-54BEADE9E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FEP: a unified brain theory? (2010)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DC58C-0D91-1B9C-0756-968A19EB7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95688" cy="4351338"/>
          </a:xfrm>
        </p:spPr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Free energy principle fits with: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Bayesian brain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Predictive coding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Stochastic Gradient Descent</a:t>
            </a:r>
          </a:p>
          <a:p>
            <a:pPr lvl="1"/>
            <a:r>
              <a:rPr lang="en-US" dirty="0">
                <a:latin typeface="Bahnschrift" panose="020B0502040204020203" pitchFamily="34" charset="0"/>
              </a:rPr>
              <a:t>(Any method for minimizing uncertainty)</a:t>
            </a:r>
          </a:p>
          <a:p>
            <a:pPr lvl="1"/>
            <a:endParaRPr lang="en-US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2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</TotalTime>
  <Words>915</Words>
  <Application>Microsoft Office PowerPoint</Application>
  <PresentationFormat>Widescreen</PresentationFormat>
  <Paragraphs>100</Paragraphs>
  <Slides>18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AdvOT8608a8d1+20</vt:lpstr>
      <vt:lpstr>AdvOTcc1f6510.I</vt:lpstr>
      <vt:lpstr>AdvOTdd63dae3</vt:lpstr>
      <vt:lpstr>AdvOTdd63dae3+20</vt:lpstr>
      <vt:lpstr>AdvOTdd63dae3+fb</vt:lpstr>
      <vt:lpstr>AdvP4C4E59</vt:lpstr>
      <vt:lpstr>Aptos</vt:lpstr>
      <vt:lpstr>Aptos Display</vt:lpstr>
      <vt:lpstr>Arial</vt:lpstr>
      <vt:lpstr>Bahnschrift</vt:lpstr>
      <vt:lpstr>DiverdaSansCom-Regular</vt:lpstr>
      <vt:lpstr>Office Theme</vt:lpstr>
      <vt:lpstr>Experimental validation of the free-energy principle with in vitro neural networks</vt:lpstr>
      <vt:lpstr>Free Energy Principle</vt:lpstr>
      <vt:lpstr>Free Energy Principle</vt:lpstr>
      <vt:lpstr>Free Energy Principle</vt:lpstr>
      <vt:lpstr>PowerPoint Presentation</vt:lpstr>
      <vt:lpstr>PowerPoint Presentation</vt:lpstr>
      <vt:lpstr>FEP: a unified brain theory? (2010)</vt:lpstr>
      <vt:lpstr>FEP: a unified brain theory? (2010)</vt:lpstr>
      <vt:lpstr>FEP: a unified brain theory? (2010)</vt:lpstr>
      <vt:lpstr>Isomura et al. (2023)</vt:lpstr>
      <vt:lpstr>Isomura et al. (2023)</vt:lpstr>
      <vt:lpstr>PowerPoint Presentation</vt:lpstr>
      <vt:lpstr>PowerPoint Presentation</vt:lpstr>
      <vt:lpstr>PowerPoint Presentation</vt:lpstr>
      <vt:lpstr>PowerPoint Presentation</vt:lpstr>
      <vt:lpstr>Discuss</vt:lpstr>
      <vt:lpstr>Discuss</vt:lpstr>
      <vt:lpstr>Free Energy Principle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Nate Gonzales-Hess</dc:creator>
  <cp:lastModifiedBy>Nate Gonzales-Hess</cp:lastModifiedBy>
  <cp:revision>39</cp:revision>
  <dcterms:created xsi:type="dcterms:W3CDTF">2024-05-28T01:59:09Z</dcterms:created>
  <dcterms:modified xsi:type="dcterms:W3CDTF">2024-05-29T19:27:54Z</dcterms:modified>
</cp:coreProperties>
</file>

<file path=docProps/thumbnail.jpeg>
</file>